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52"/>
  </p:notesMasterIdLst>
  <p:handoutMasterIdLst>
    <p:handoutMasterId r:id="rId53"/>
  </p:handoutMasterIdLst>
  <p:sldIdLst>
    <p:sldId id="270" r:id="rId4"/>
    <p:sldId id="322" r:id="rId5"/>
    <p:sldId id="323" r:id="rId6"/>
    <p:sldId id="280" r:id="rId7"/>
    <p:sldId id="334" r:id="rId8"/>
    <p:sldId id="339" r:id="rId9"/>
    <p:sldId id="340" r:id="rId10"/>
    <p:sldId id="324" r:id="rId11"/>
    <p:sldId id="353" r:id="rId12"/>
    <p:sldId id="349" r:id="rId13"/>
    <p:sldId id="350" r:id="rId14"/>
    <p:sldId id="325" r:id="rId15"/>
    <p:sldId id="359" r:id="rId16"/>
    <p:sldId id="361" r:id="rId17"/>
    <p:sldId id="354" r:id="rId18"/>
    <p:sldId id="355" r:id="rId19"/>
    <p:sldId id="356" r:id="rId20"/>
    <p:sldId id="329" r:id="rId21"/>
    <p:sldId id="357" r:id="rId22"/>
    <p:sldId id="358" r:id="rId23"/>
    <p:sldId id="362" r:id="rId24"/>
    <p:sldId id="326" r:id="rId25"/>
    <p:sldId id="363" r:id="rId26"/>
    <p:sldId id="368" r:id="rId27"/>
    <p:sldId id="327" r:id="rId28"/>
    <p:sldId id="371" r:id="rId29"/>
    <p:sldId id="369" r:id="rId30"/>
    <p:sldId id="370" r:id="rId31"/>
    <p:sldId id="328" r:id="rId32"/>
    <p:sldId id="376" r:id="rId33"/>
    <p:sldId id="372" r:id="rId34"/>
    <p:sldId id="373" r:id="rId35"/>
    <p:sldId id="330" r:id="rId36"/>
    <p:sldId id="348" r:id="rId37"/>
    <p:sldId id="331" r:id="rId38"/>
    <p:sldId id="377" r:id="rId39"/>
    <p:sldId id="378" r:id="rId40"/>
    <p:sldId id="392" r:id="rId41"/>
    <p:sldId id="393" r:id="rId42"/>
    <p:sldId id="399" r:id="rId43"/>
    <p:sldId id="401" r:id="rId44"/>
    <p:sldId id="400" r:id="rId45"/>
    <p:sldId id="332" r:id="rId46"/>
    <p:sldId id="341" r:id="rId47"/>
    <p:sldId id="333" r:id="rId48"/>
    <p:sldId id="342" r:id="rId49"/>
    <p:sldId id="402" r:id="rId50"/>
    <p:sldId id="266" r:id="rId51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FFFFF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0" autoAdjust="0"/>
    <p:restoredTop sz="96238" autoAdjust="0"/>
  </p:normalViewPr>
  <p:slideViewPr>
    <p:cSldViewPr snapToGrid="0" showGuides="1">
      <p:cViewPr>
        <p:scale>
          <a:sx n="63" d="100"/>
          <a:sy n="63" d="100"/>
        </p:scale>
        <p:origin x="-618" y="186"/>
      </p:cViewPr>
      <p:guideLst>
        <p:guide orient="horz" pos="3467"/>
        <p:guide orient="horz" pos="3285"/>
        <p:guide pos="5737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2018/5/31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2018/5/31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03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88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164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8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53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64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84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84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479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79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020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46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378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5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509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803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260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7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458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83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93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436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856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36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92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43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079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9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54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88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829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81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27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76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 or Presenter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Sub information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 smtClean="0"/>
              <a:t>TEXT</a:t>
            </a:r>
          </a:p>
          <a:p>
            <a:pPr lvl="1"/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9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image" Target="../media/image18.png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  <p:sldLayoutId id="2147483749" r:id="rId3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矩形 7"/>
          <p:cNvSpPr/>
          <p:nvPr/>
        </p:nvSpPr>
        <p:spPr>
          <a:xfrm>
            <a:off x="10387014" y="4655574"/>
            <a:ext cx="72723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A10523006     Maggie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A10523049     Peggy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B10423003     Kurumi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B10423029     Bean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B10523020     </a:t>
            </a:r>
            <a:r>
              <a:rPr lang="en-US" altLang="zh-TW" b="1" spc="300" dirty="0" err="1">
                <a:solidFill>
                  <a:schemeClr val="bg1"/>
                </a:solidFill>
                <a:latin typeface="Futura Bk BT" panose="020B0502020204020303" pitchFamily="34" charset="0"/>
              </a:rPr>
              <a:t>Kendy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B10523030     Jerry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B10523053     Lynn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M10723001   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</a:t>
            </a:r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Joe</a:t>
            </a:r>
          </a:p>
        </p:txBody>
      </p:sp>
      <p:sp>
        <p:nvSpPr>
          <p:cNvPr id="10" name="矩形 9"/>
          <p:cNvSpPr/>
          <p:nvPr/>
        </p:nvSpPr>
        <p:spPr>
          <a:xfrm>
            <a:off x="3299031" y="4655574"/>
            <a:ext cx="33714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Team work </a:t>
            </a:r>
            <a:r>
              <a:rPr lang="en-US" altLang="zh-TW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2</a:t>
            </a: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 rot="21396615">
            <a:off x="1441241" y="1784975"/>
            <a:ext cx="1045845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540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The Library Management System</a:t>
            </a:r>
          </a:p>
        </p:txBody>
      </p:sp>
      <p:sp>
        <p:nvSpPr>
          <p:cNvPr id="15" name="矩形 14"/>
          <p:cNvSpPr/>
          <p:nvPr/>
        </p:nvSpPr>
        <p:spPr>
          <a:xfrm rot="21397524">
            <a:off x="6306446" y="724197"/>
            <a:ext cx="3557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kern="1000" spc="1000" dirty="0">
                <a:solidFill>
                  <a:srgbClr val="FFFFFF"/>
                </a:solidFill>
                <a:cs typeface="+mj-cs"/>
              </a:rPr>
              <a:t>Group 6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1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3788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2-2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Interaction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, Data Coupling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55" y="1157289"/>
            <a:ext cx="1620202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Stamp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7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2709" y="4635669"/>
            <a:ext cx="71994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zh-TW" altLang="en-US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4376"/>
            <a:ext cx="18286412" cy="90459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214"/>
            <a:ext cx="9482696" cy="53434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8501" t="1160" r="2410" b="3819"/>
          <a:stretch/>
        </p:blipFill>
        <p:spPr>
          <a:xfrm>
            <a:off x="8943975" y="3448656"/>
            <a:ext cx="9342437" cy="675261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71450" y="63199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09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5738" y="185684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7340" t="2445" r="2745" b="1911"/>
          <a:stretch/>
        </p:blipFill>
        <p:spPr>
          <a:xfrm>
            <a:off x="0" y="1157289"/>
            <a:ext cx="8735727" cy="590073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2947" t="1986" r="2360" b="12317"/>
          <a:stretch/>
        </p:blipFill>
        <p:spPr>
          <a:xfrm>
            <a:off x="8751948" y="0"/>
            <a:ext cx="9486900" cy="57687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2566" t="2034" r="6737" b="12051"/>
          <a:stretch/>
        </p:blipFill>
        <p:spPr>
          <a:xfrm>
            <a:off x="11215688" y="5435720"/>
            <a:ext cx="7023160" cy="48136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49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3-2.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Temporal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Cohesion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41" y="3357563"/>
            <a:ext cx="14226436" cy="34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-23141"/>
            <a:ext cx="10299699" cy="103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666" r="2057"/>
          <a:stretch/>
        </p:blipFill>
        <p:spPr>
          <a:xfrm>
            <a:off x="60534" y="1157288"/>
            <a:ext cx="7929563" cy="441483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5211" r="1083" b="1408"/>
          <a:stretch/>
        </p:blipFill>
        <p:spPr>
          <a:xfrm>
            <a:off x="8050630" y="0"/>
            <a:ext cx="10272782" cy="10287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42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28759" y="4635669"/>
            <a:ext cx="84273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8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4-1. Type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of Class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8" y="1157288"/>
            <a:ext cx="16334287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28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4268519" y="1446415"/>
            <a:ext cx="12024426" cy="7507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(1) Law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 Demeter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(2) Coupling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(3) Cohesion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(5) CRC card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(6) Contract, Method specification, Activity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(7) Data coupling, Cohesion, Convention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(8) Referential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1498486" y="267673"/>
            <a:ext cx="6805160" cy="1178742"/>
          </a:xfrm>
        </p:spPr>
        <p:txBody>
          <a:bodyPr/>
          <a:lstStyle/>
          <a:p>
            <a:r>
              <a:rPr lang="en-US" altLang="ja-JP" dirty="0" smtClean="0"/>
              <a:t>Content :)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4-2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Name </a:t>
            </a:r>
            <a:r>
              <a:rPr lang="en-US" altLang="zh-TW" sz="4400" kern="0" spc="6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51" y="3324224"/>
            <a:ext cx="12097399" cy="33630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53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4-3.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Convention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44" y="1157288"/>
            <a:ext cx="11093460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265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3023" y="4681835"/>
            <a:ext cx="6778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(5) CRC </a:t>
            </a:r>
            <a:r>
              <a:rPr lang="en-US" altLang="zh-TW" sz="5400" kern="0" spc="600" dirty="0" smtClean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3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80" y="1157289"/>
            <a:ext cx="1169299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93" y="1157289"/>
            <a:ext cx="8730457" cy="91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Contract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</a:t>
            </a:r>
            <a:r>
              <a:rPr lang="zh-TW" altLang="en-US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specification Activity diagram</a:t>
            </a:r>
            <a:endParaRPr lang="zh-TW" altLang="en-US" sz="4800" kern="0" spc="3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2995" y="3989338"/>
            <a:ext cx="1168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0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6-1. Contract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5" y="1157288"/>
            <a:ext cx="11246288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6-2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Method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Specification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06" y="-23141"/>
            <a:ext cx="7935120" cy="103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6-3. Activity 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Diagram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699" t="1795" r="2824" b="1795"/>
          <a:stretch/>
        </p:blipFill>
        <p:spPr>
          <a:xfrm>
            <a:off x="3328988" y="1157289"/>
            <a:ext cx="10071936" cy="9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90225" y="3989338"/>
            <a:ext cx="14173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(7) </a:t>
            </a:r>
            <a:endParaRPr lang="zh-TW" altLang="en-US" sz="4800" kern="0" spc="6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coupling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Convention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3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82189" y="4622514"/>
            <a:ext cx="8095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zh-TW" altLang="en-US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Demeter (</a:t>
            </a:r>
            <a:r>
              <a:rPr lang="en-US" altLang="zh-TW" sz="4800" spc="3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ja-JP" altLang="en-US" sz="4800" spc="3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Coupling(Data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Coupling)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18" y="1157289"/>
            <a:ext cx="10686465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7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Cohesion(Function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Cohesion)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43" y="1157289"/>
            <a:ext cx="12284969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7-3. </a:t>
            </a:r>
            <a:r>
              <a:rPr lang="en-US" altLang="zh-TW" sz="4400" kern="0" spc="300" dirty="0" err="1" smtClean="0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(Convention </a:t>
            </a:r>
            <a:r>
              <a:rPr lang="en-US" altLang="zh-TW" sz="4400" kern="0" spc="3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14" y="1292438"/>
            <a:ext cx="15231783" cy="882967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0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8220" y="4681835"/>
            <a:ext cx="8148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(8) Referential integrity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4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8. Referential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integrity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3" y="2320842"/>
            <a:ext cx="10066965" cy="70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8759" y="4681835"/>
            <a:ext cx="84273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altLang="zh-TW" sz="54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2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Diagram-1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004" y="1157289"/>
            <a:ext cx="11150657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04" y="0"/>
            <a:ext cx="8182841" cy="10287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Diagram-2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16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Diagram-3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224" t="1211" r="6472" b="7577"/>
          <a:stretch/>
        </p:blipFill>
        <p:spPr>
          <a:xfrm>
            <a:off x="4086225" y="1128712"/>
            <a:ext cx="9824626" cy="915828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734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Zero Normal Form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76958"/>
            <a:ext cx="18286412" cy="93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322112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336" t="895" r="641"/>
          <a:stretch/>
        </p:blipFill>
        <p:spPr>
          <a:xfrm>
            <a:off x="57151" y="1298970"/>
            <a:ext cx="9258300" cy="82165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808" r="452" b="1014"/>
          <a:stretch/>
        </p:blipFill>
        <p:spPr>
          <a:xfrm>
            <a:off x="9472613" y="5057775"/>
            <a:ext cx="8743950" cy="4414838"/>
          </a:xfrm>
          <a:prstGeom prst="rect">
            <a:avLst/>
          </a:prstGeom>
        </p:spPr>
      </p:pic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矩形 17"/>
          <p:cNvSpPr/>
          <p:nvPr/>
        </p:nvSpPr>
        <p:spPr>
          <a:xfrm>
            <a:off x="509516" y="213257"/>
            <a:ext cx="8504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1-1.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to itself (O itself)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1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9. First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81" y="661954"/>
            <a:ext cx="15336044" cy="95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Second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8" y="707886"/>
            <a:ext cx="17866518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Third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44" y="707886"/>
            <a:ext cx="15158826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0337" y="4487257"/>
            <a:ext cx="13714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0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10. Class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Diagram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22" y="1292438"/>
            <a:ext cx="6340183" cy="87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7363" y="4570779"/>
            <a:ext cx="144446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0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strategies-1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4" y="1112282"/>
            <a:ext cx="17353154" cy="91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5" y="1126570"/>
            <a:ext cx="17417361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2925" y="4824205"/>
            <a:ext cx="16457613" cy="1714500"/>
          </a:xfrm>
        </p:spPr>
        <p:txBody>
          <a:bodyPr/>
          <a:lstStyle/>
          <a:p>
            <a:r>
              <a:rPr kumimoji="1" lang="en-US" altLang="ja-JP" dirty="0" smtClean="0"/>
              <a:t>Thank you!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3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1"/>
    </mc:Choice>
    <mc:Fallback xmlns="">
      <p:transition advTm="49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48046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800" y="301592"/>
            <a:ext cx="13372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. Any objects created/instantiated within M</a:t>
            </a:r>
            <a:r>
              <a:rPr lang="en-US" altLang="zh-TW" sz="2800" kern="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pc="3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14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96611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815100"/>
            <a:ext cx="10629202" cy="9471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1" y="0"/>
            <a:ext cx="178292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1-3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to 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an object that is passed as a parameter to the method (M’s parameters)	</a:t>
            </a:r>
            <a:br>
              <a:rPr lang="en-US" altLang="zh-TW" sz="4000" kern="0" dirty="0">
                <a:solidFill>
                  <a:srgbClr val="3F3F3F"/>
                </a:solidFill>
                <a:cs typeface="+mj-cs"/>
              </a:rPr>
            </a:br>
            <a:r>
              <a:rPr lang="en-US" altLang="zh-TW" sz="40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805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7829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dirty="0" smtClean="0">
                <a:solidFill>
                  <a:srgbClr val="3F3F3F"/>
                </a:solidFill>
                <a:cs typeface="+mj-cs"/>
              </a:rPr>
              <a:t>1-4. to </a:t>
            </a:r>
            <a:r>
              <a:rPr lang="en-US" altLang="zh-TW" sz="4400" kern="0" dirty="0">
                <a:solidFill>
                  <a:srgbClr val="3F3F3F"/>
                </a:solidFill>
                <a:cs typeface="+mj-cs"/>
              </a:rPr>
              <a:t>an object that is created by the method (O’s direct component objects)	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859" t="1604" r="142" b="865"/>
          <a:stretch/>
        </p:blipFill>
        <p:spPr>
          <a:xfrm>
            <a:off x="3514724" y="1901398"/>
            <a:ext cx="11404778" cy="761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21570" y="4793963"/>
            <a:ext cx="47131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spc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zh-TW" altLang="en-US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  <a:endParaRPr lang="ja-JP" altLang="en-US" sz="4800" spc="6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7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2-1.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Control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70" y="1157288"/>
            <a:ext cx="1063442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igel">
    <a:dk1>
      <a:srgbClr val="FFFFFF"/>
    </a:dk1>
    <a:lt1>
      <a:srgbClr val="3F3F3F"/>
    </a:lt1>
    <a:dk2>
      <a:srgbClr val="FFFFFF"/>
    </a:dk2>
    <a:lt2>
      <a:srgbClr val="3F3F3F"/>
    </a:lt2>
    <a:accent1>
      <a:srgbClr val="FFFFFF"/>
    </a:accent1>
    <a:accent2>
      <a:srgbClr val="D8D8D8"/>
    </a:accent2>
    <a:accent3>
      <a:srgbClr val="BFBFBF"/>
    </a:accent3>
    <a:accent4>
      <a:srgbClr val="8F8F8F"/>
    </a:accent4>
    <a:accent5>
      <a:srgbClr val="636363"/>
    </a:accent5>
    <a:accent6>
      <a:srgbClr val="3F3F3F"/>
    </a:accent6>
    <a:hlink>
      <a:srgbClr val="3F3F3F"/>
    </a:hlink>
    <a:folHlink>
      <a:srgbClr val="8B8B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26513</TotalTime>
  <Words>329</Words>
  <Application>Microsoft Office PowerPoint</Application>
  <PresentationFormat>自訂</PresentationFormat>
  <Paragraphs>112</Paragraphs>
  <Slides>48</Slides>
  <Notes>35</Notes>
  <HiddenSlides>0</HiddenSlides>
  <MMClips>0</MMClips>
  <ScaleCrop>false</ScaleCrop>
  <HeadingPairs>
    <vt:vector size="4" baseType="variant">
      <vt:variant>
        <vt:lpstr>佈景主題</vt:lpstr>
      </vt:variant>
      <vt:variant>
        <vt:i4>3</vt:i4>
      </vt:variant>
      <vt:variant>
        <vt:lpstr>投影片標題</vt:lpstr>
      </vt:variant>
      <vt:variant>
        <vt:i4>48</vt:i4>
      </vt:variant>
    </vt:vector>
  </HeadingPairs>
  <TitlesOfParts>
    <vt:vector size="51" baseType="lpstr">
      <vt:lpstr>Title</vt:lpstr>
      <vt:lpstr>Wallpaper</vt:lpstr>
      <vt:lpstr>Common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Windows 使用者</cp:lastModifiedBy>
  <cp:revision>363</cp:revision>
  <dcterms:created xsi:type="dcterms:W3CDTF">2015-02-26T15:14:38Z</dcterms:created>
  <dcterms:modified xsi:type="dcterms:W3CDTF">2018-05-31T18:13:32Z</dcterms:modified>
</cp:coreProperties>
</file>